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6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1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2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0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6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1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9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7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4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CDB9-B4D8-4965-A910-15D4C06EEFDE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B7D24-F762-47B5-80C3-DCAAB422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3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TEHNICI DE EXPLORARE RADIOIMAGISTICE A REGIUNII TEMPORALE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Ana Magdalena </a:t>
            </a:r>
            <a:r>
              <a:rPr lang="en-US" b="1" dirty="0" err="1" smtClean="0">
                <a:solidFill>
                  <a:schemeClr val="tx1"/>
                </a:solidFill>
              </a:rPr>
              <a:t>Bratu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endParaRPr lang="ro-RO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Iulia </a:t>
            </a:r>
            <a:r>
              <a:rPr lang="en-US" b="1" dirty="0" err="1" smtClean="0">
                <a:solidFill>
                  <a:schemeClr val="tx1"/>
                </a:solidFill>
              </a:rPr>
              <a:t>Alecsandra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Sălcianu</a:t>
            </a:r>
            <a:r>
              <a:rPr lang="en-US" b="1" dirty="0" smtClean="0">
                <a:solidFill>
                  <a:schemeClr val="tx1"/>
                </a:solidFill>
              </a:rPr>
              <a:t>, C. </a:t>
            </a:r>
            <a:r>
              <a:rPr lang="en-US" b="1" dirty="0" err="1" smtClean="0">
                <a:solidFill>
                  <a:schemeClr val="tx1"/>
                </a:solidFill>
              </a:rPr>
              <a:t>Zaharia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42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IRM SECVENȚE DE ACHIZIȚIE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b="1" dirty="0" smtClean="0"/>
              <a:t>Studiul encefalului și a regiunii occipito-vertebrale</a:t>
            </a:r>
          </a:p>
          <a:p>
            <a:pPr marL="0" indent="0">
              <a:buNone/>
            </a:pPr>
            <a:r>
              <a:rPr lang="ro-RO" b="1" dirty="0" smtClean="0"/>
              <a:t>-secvență sagitală de reperaj T1 cu grosime de 5mm cuprinzând encefalul în ansamblu și partea proximală a măduvei cervicale</a:t>
            </a:r>
          </a:p>
          <a:p>
            <a:pPr marL="0" indent="0">
              <a:buNone/>
            </a:pPr>
            <a:r>
              <a:rPr lang="ro-RO" b="1" dirty="0" smtClean="0"/>
              <a:t>-secvență axială FLAIR pentru studiul eventualelor demielinizări</a:t>
            </a:r>
          </a:p>
          <a:p>
            <a:pPr marL="0" indent="0">
              <a:buNone/>
            </a:pPr>
            <a:r>
              <a:rPr lang="ro-RO" b="1" dirty="0" smtClean="0"/>
              <a:t>-secvență T2 pentru studiul eventualelor demielinizări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39957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IRM SECVENȚE DE ACHIZIȚIE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ro-RO" b="1" dirty="0" smtClean="0"/>
              <a:t>Studiul unghiului ponto-cerebelos, al CAI (ureche medie)</a:t>
            </a:r>
          </a:p>
          <a:p>
            <a:pPr marL="0" indent="0">
              <a:buNone/>
            </a:pPr>
            <a:r>
              <a:rPr lang="ro-RO" b="1" dirty="0" smtClean="0"/>
              <a:t>-secvență axială T2 (EG) – grosimea secțiunii 0,4 – 0,7mm </a:t>
            </a:r>
          </a:p>
          <a:p>
            <a:pPr marL="0" indent="0">
              <a:buNone/>
            </a:pPr>
            <a:r>
              <a:rPr lang="ro-RO" b="1" dirty="0" smtClean="0"/>
              <a:t>-secvență axială T1, nativ și postcontrast cu secțiuni 1-3mm</a:t>
            </a:r>
          </a:p>
          <a:p>
            <a:pPr marL="0" indent="0">
              <a:buNone/>
            </a:pPr>
            <a:r>
              <a:rPr lang="ro-RO" b="1" dirty="0" smtClean="0"/>
              <a:t>-alte secvențe pot fi realizate în funcție de constatările de la secvențele de mai sus</a:t>
            </a:r>
          </a:p>
          <a:p>
            <a:pPr marL="0" indent="0">
              <a:buNone/>
            </a:pPr>
            <a:r>
              <a:rPr lang="ro-RO" b="1" dirty="0" smtClean="0"/>
              <a:t>-secvențe TOF sau de angiografie venoasă pentru anomalii de tip vascular</a:t>
            </a:r>
          </a:p>
          <a:p>
            <a:pPr marL="0" indent="0">
              <a:buNone/>
            </a:pPr>
            <a:r>
              <a:rPr lang="ro-RO" b="1" dirty="0" smtClean="0"/>
              <a:t>-secvență de difuzie                        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2831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V</a:t>
            </a:r>
            <a:r>
              <a:rPr lang="ro-RO" sz="8000" b="1" dirty="0" smtClean="0"/>
              <a:t>Ă MULȚUMESC</a:t>
            </a:r>
            <a:endParaRPr lang="en-US" sz="8000" b="1" dirty="0"/>
          </a:p>
        </p:txBody>
      </p:sp>
      <p:pic>
        <p:nvPicPr>
          <p:cNvPr id="1026" name="Picture 2" descr="http://www.sabadosvet.ro/media/images/images/orl%2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7400"/>
            <a:ext cx="5145891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71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PRINCIPII GENERALE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Orice solicitare trebuie să conțină:</a:t>
            </a:r>
          </a:p>
          <a:p>
            <a:pPr marL="0" indent="0">
              <a:buNone/>
            </a:pPr>
            <a:r>
              <a:rPr lang="ro-RO" b="1" dirty="0" smtClean="0"/>
              <a:t>-simptome</a:t>
            </a:r>
          </a:p>
          <a:p>
            <a:pPr marL="0" indent="0">
              <a:buNone/>
            </a:pPr>
            <a:r>
              <a:rPr lang="ro-RO" b="1" dirty="0" smtClean="0"/>
              <a:t>-modificări fizice</a:t>
            </a:r>
          </a:p>
          <a:p>
            <a:pPr marL="0" indent="0">
              <a:buNone/>
            </a:pPr>
            <a:r>
              <a:rPr lang="ro-RO" b="1" dirty="0" smtClean="0"/>
              <a:t>-precizări privind informații suplimentare în urma examenului</a:t>
            </a:r>
          </a:p>
          <a:p>
            <a:pPr marL="0" indent="0">
              <a:buNone/>
            </a:pPr>
            <a:r>
              <a:rPr lang="ro-RO" b="1" dirty="0" smtClean="0"/>
              <a:t>-informații privind antecedentele patologice / intervenții chirurgicale în antecedente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7312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CT - PARAMETRI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b="1" dirty="0" smtClean="0"/>
              <a:t>Poziționarea pacientului</a:t>
            </a:r>
          </a:p>
          <a:p>
            <a:pPr marL="0" indent="0">
              <a:buNone/>
            </a:pPr>
            <a:r>
              <a:rPr lang="ro-RO" b="1" dirty="0" smtClean="0"/>
              <a:t>-decubit dorsal/ventral</a:t>
            </a:r>
          </a:p>
          <a:p>
            <a:pPr marL="0" indent="0">
              <a:buNone/>
            </a:pPr>
            <a:r>
              <a:rPr lang="ro-RO" b="1" dirty="0" smtClean="0"/>
              <a:t>-flexie/extensie cervicală cu scopul reducerii iradierii cristalinului</a:t>
            </a:r>
          </a:p>
          <a:p>
            <a:r>
              <a:rPr lang="ro-RO" b="1" dirty="0" smtClean="0"/>
              <a:t>Parametrii de achiziție</a:t>
            </a:r>
          </a:p>
          <a:p>
            <a:pPr marL="0" indent="0">
              <a:buNone/>
            </a:pPr>
            <a:r>
              <a:rPr lang="ro-RO" b="1" dirty="0" smtClean="0"/>
              <a:t>-colimare – 0,4 – 0,7mm, în funcție de echipament</a:t>
            </a:r>
          </a:p>
          <a:p>
            <a:pPr marL="0" indent="0">
              <a:buNone/>
            </a:pPr>
            <a:r>
              <a:rPr lang="ro-RO" b="1" dirty="0" smtClean="0"/>
              <a:t>-achiziție spirală</a:t>
            </a:r>
          </a:p>
          <a:p>
            <a:pPr marL="0" indent="0">
              <a:buNone/>
            </a:pPr>
            <a:r>
              <a:rPr lang="ro-RO" b="1" dirty="0" smtClean="0"/>
              <a:t>-FOV: cca 16cm, în planul orbito-meatal</a:t>
            </a:r>
          </a:p>
          <a:p>
            <a:pPr marL="0" indent="0">
              <a:buNone/>
            </a:pPr>
            <a:r>
              <a:rPr lang="ro-RO" b="1" dirty="0" smtClean="0"/>
              <a:t>-achiziție cu fereastră de os</a:t>
            </a:r>
          </a:p>
          <a:p>
            <a:pPr marL="0" indent="0">
              <a:buNone/>
            </a:pPr>
            <a:r>
              <a:rPr lang="ro-RO" b="1" dirty="0" smtClean="0"/>
              <a:t>-grosimea secțiunii de achiziție – max.0,7mm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564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CT - PARAMETRI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Parametri de reconstrucție:</a:t>
            </a:r>
          </a:p>
          <a:p>
            <a:pPr marL="0" indent="0">
              <a:buNone/>
            </a:pPr>
            <a:r>
              <a:rPr lang="ro-RO" b="1" dirty="0" smtClean="0"/>
              <a:t>-</a:t>
            </a:r>
            <a:r>
              <a:rPr lang="ro-RO" b="1" dirty="0" smtClean="0">
                <a:solidFill>
                  <a:srgbClr val="FF0000"/>
                </a:solidFill>
              </a:rPr>
              <a:t>obligatoriu </a:t>
            </a:r>
            <a:r>
              <a:rPr lang="ro-RO" b="1" dirty="0" smtClean="0"/>
              <a:t>4 planuri:</a:t>
            </a:r>
          </a:p>
          <a:p>
            <a:pPr marL="0" indent="0">
              <a:buNone/>
            </a:pPr>
            <a:r>
              <a:rPr lang="ro-RO" b="1" dirty="0">
                <a:solidFill>
                  <a:srgbClr val="FF0000"/>
                </a:solidFill>
              </a:rPr>
              <a:t>	</a:t>
            </a:r>
            <a:r>
              <a:rPr lang="ro-RO" b="1" dirty="0" smtClean="0"/>
              <a:t>-axial</a:t>
            </a:r>
          </a:p>
          <a:p>
            <a:pPr marL="0" indent="0">
              <a:buNone/>
            </a:pPr>
            <a:r>
              <a:rPr lang="ro-RO" b="1" dirty="0">
                <a:solidFill>
                  <a:srgbClr val="FF0000"/>
                </a:solidFill>
              </a:rPr>
              <a:t>	</a:t>
            </a:r>
            <a:r>
              <a:rPr lang="ro-RO" b="1" dirty="0" smtClean="0"/>
              <a:t>-axial oblic</a:t>
            </a:r>
          </a:p>
          <a:p>
            <a:pPr marL="0" indent="0">
              <a:buNone/>
            </a:pPr>
            <a:r>
              <a:rPr lang="ro-RO" b="1" dirty="0">
                <a:solidFill>
                  <a:srgbClr val="FF0000"/>
                </a:solidFill>
              </a:rPr>
              <a:t>	</a:t>
            </a:r>
            <a:r>
              <a:rPr lang="ro-RO" b="1" dirty="0" smtClean="0"/>
              <a:t>-coronal</a:t>
            </a:r>
          </a:p>
          <a:p>
            <a:pPr marL="0" indent="0">
              <a:buNone/>
            </a:pPr>
            <a:r>
              <a:rPr lang="ro-RO" b="1" dirty="0">
                <a:solidFill>
                  <a:srgbClr val="FF0000"/>
                </a:solidFill>
              </a:rPr>
              <a:t>	</a:t>
            </a:r>
            <a:r>
              <a:rPr lang="ro-RO" b="1" dirty="0" smtClean="0"/>
              <a:t>-coronal oblic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945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CT - PARAMETRI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Plan axial</a:t>
            </a:r>
          </a:p>
          <a:p>
            <a:pPr marL="0" indent="0">
              <a:buNone/>
            </a:pPr>
            <a:r>
              <a:rPr lang="ro-RO" b="1" dirty="0" smtClean="0"/>
              <a:t>-paralel cu canalul semicircular lateral înglobând în totalitate osul temporal</a:t>
            </a:r>
          </a:p>
          <a:p>
            <a:pPr marL="0" indent="0">
              <a:buNone/>
            </a:pPr>
            <a:r>
              <a:rPr lang="ro-RO" b="1" dirty="0" smtClean="0"/>
              <a:t>-grosime secțiune reconstruită 0,3 – 0,5mm</a:t>
            </a:r>
          </a:p>
          <a:p>
            <a:r>
              <a:rPr lang="ro-RO" b="1" dirty="0" smtClean="0"/>
              <a:t>Plan axial oblic</a:t>
            </a:r>
          </a:p>
          <a:p>
            <a:pPr marL="0" indent="0">
              <a:buNone/>
            </a:pPr>
            <a:r>
              <a:rPr lang="ro-RO" b="1" dirty="0" smtClean="0"/>
              <a:t>-plan în axul scăriței pentru vizualizarea tălpii și brațelor</a:t>
            </a:r>
          </a:p>
          <a:p>
            <a:pPr marL="0" indent="0">
              <a:buNone/>
            </a:pPr>
            <a:r>
              <a:rPr lang="ro-RO" b="1" dirty="0" smtClean="0"/>
              <a:t>-grosime secțiune reconstruită 0,2 – 0,4mm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46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CT - PARAMETRI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Plan coronal</a:t>
            </a:r>
          </a:p>
          <a:p>
            <a:pPr marL="0" indent="0">
              <a:buNone/>
            </a:pPr>
            <a:r>
              <a:rPr lang="ro-RO" b="1" dirty="0" smtClean="0"/>
              <a:t>-plan perpendicular pe canalul semicircular lateral</a:t>
            </a:r>
          </a:p>
          <a:p>
            <a:pPr marL="0" indent="0">
              <a:buNone/>
            </a:pPr>
            <a:r>
              <a:rPr lang="ro-RO" b="1" dirty="0" smtClean="0"/>
              <a:t>-grosime secțiune reconstruită 0,3 – 0,7mm</a:t>
            </a:r>
          </a:p>
          <a:p>
            <a:r>
              <a:rPr lang="ro-RO" b="1" dirty="0" smtClean="0"/>
              <a:t>Plan coronal oblic</a:t>
            </a:r>
          </a:p>
          <a:p>
            <a:pPr marL="0" indent="0">
              <a:buNone/>
            </a:pPr>
            <a:r>
              <a:rPr lang="ro-RO" b="1" dirty="0" smtClean="0"/>
              <a:t>-plan perpendicular pe talpa scăriței în axul apofizei lungi a nicovalei (V osicular)</a:t>
            </a:r>
          </a:p>
          <a:p>
            <a:pPr marL="0" indent="0">
              <a:buNone/>
            </a:pPr>
            <a:r>
              <a:rPr lang="ro-RO" b="1" dirty="0" smtClean="0"/>
              <a:t>-grosime secțiune reconstruită 0,2 – 0,4mm</a:t>
            </a:r>
          </a:p>
          <a:p>
            <a:pPr marL="0" indent="0">
              <a:buNone/>
            </a:pPr>
            <a:endParaRPr lang="ro-RO" b="1" dirty="0" smtClean="0"/>
          </a:p>
          <a:p>
            <a:endParaRPr lang="ro-RO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68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OBIECTIVE DE ANALIZAT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b="1" dirty="0" smtClean="0"/>
              <a:t>Studiul bilateral al:</a:t>
            </a:r>
          </a:p>
          <a:p>
            <a:pPr marL="0" indent="0">
              <a:buNone/>
            </a:pPr>
            <a:r>
              <a:rPr lang="ro-RO" b="1" dirty="0" smtClean="0"/>
              <a:t>-pereți și conținut CAE</a:t>
            </a:r>
          </a:p>
          <a:p>
            <a:pPr marL="0" indent="0">
              <a:buNone/>
            </a:pPr>
            <a:r>
              <a:rPr lang="ro-RO" b="1" dirty="0" smtClean="0"/>
              <a:t>-pereți și conținut cavitate timpanică</a:t>
            </a:r>
          </a:p>
          <a:p>
            <a:pPr marL="0" indent="0">
              <a:buNone/>
            </a:pPr>
            <a:r>
              <a:rPr lang="ro-RO" b="1" dirty="0" smtClean="0"/>
              <a:t>-lanțului osicular</a:t>
            </a:r>
          </a:p>
          <a:p>
            <a:pPr marL="0" indent="0">
              <a:buNone/>
            </a:pPr>
            <a:r>
              <a:rPr lang="ro-RO" b="1" dirty="0" smtClean="0"/>
              <a:t>-fereastră ovală (analiza tălpii scăriței și gradul de aerare al fosei ovale)</a:t>
            </a:r>
          </a:p>
          <a:p>
            <a:pPr marL="0" indent="0">
              <a:buNone/>
            </a:pPr>
            <a:r>
              <a:rPr lang="ro-RO" b="1" dirty="0" smtClean="0"/>
              <a:t>-fereastră rotundă (analiza membranei, diametrului recesului și aerația lui)</a:t>
            </a:r>
          </a:p>
          <a:p>
            <a:pPr marL="0" indent="0">
              <a:buNone/>
            </a:pPr>
            <a:r>
              <a:rPr lang="ro-RO" b="1" dirty="0" smtClean="0"/>
              <a:t>-timpanului</a:t>
            </a:r>
          </a:p>
          <a:p>
            <a:pPr marL="0" indent="0">
              <a:buNone/>
            </a:pPr>
            <a:r>
              <a:rPr lang="ro-RO" b="1" dirty="0" smtClean="0"/>
              <a:t>-nervului facial</a:t>
            </a:r>
          </a:p>
          <a:p>
            <a:pPr marL="0" indent="0">
              <a:buNone/>
            </a:pPr>
            <a:r>
              <a:rPr lang="ro-RO" b="1" dirty="0" smtClean="0"/>
              <a:t>-canalului carotidian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702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INDICAȚII DIAGNOSTICE DE 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b="1" dirty="0" smtClean="0"/>
              <a:t>Surditate de percepție</a:t>
            </a:r>
          </a:p>
          <a:p>
            <a:r>
              <a:rPr lang="ro-RO" b="1" dirty="0" smtClean="0"/>
              <a:t>Surditate de transmisie cu timpan normal</a:t>
            </a:r>
          </a:p>
          <a:p>
            <a:r>
              <a:rPr lang="ro-RO" b="1" dirty="0" smtClean="0"/>
              <a:t>Surditate de transmisie și mixtă cu timpan patologic</a:t>
            </a:r>
          </a:p>
          <a:p>
            <a:r>
              <a:rPr lang="ro-RO" b="1" dirty="0" smtClean="0"/>
              <a:t>Vertij / tulburări de echilibru</a:t>
            </a:r>
          </a:p>
          <a:p>
            <a:r>
              <a:rPr lang="ro-RO" b="1" dirty="0" smtClean="0"/>
              <a:t>Otalgie</a:t>
            </a:r>
          </a:p>
          <a:p>
            <a:r>
              <a:rPr lang="ro-RO" b="1" dirty="0" smtClean="0"/>
              <a:t>Paralizie facial</a:t>
            </a:r>
          </a:p>
          <a:p>
            <a:r>
              <a:rPr lang="ro-RO" b="1" dirty="0" smtClean="0"/>
              <a:t>Traumatisme de regiune temporală / stâncă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0984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IRM PARAMETRI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Antene </a:t>
            </a:r>
          </a:p>
          <a:p>
            <a:pPr marL="0" indent="0">
              <a:buNone/>
            </a:pPr>
            <a:r>
              <a:rPr lang="ro-RO" b="1" dirty="0" smtClean="0"/>
              <a:t>-antenă cap</a:t>
            </a:r>
          </a:p>
          <a:p>
            <a:pPr marL="0" indent="0">
              <a:buNone/>
            </a:pPr>
            <a:r>
              <a:rPr lang="ro-RO" b="1" dirty="0" smtClean="0"/>
              <a:t>-antenă cap-gât (neurovasculară)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8446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426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TEHNICI DE EXPLORARE RADIOIMAGISTICE A REGIUNII TEMPORALE </vt:lpstr>
      <vt:lpstr>PRINCIPII GENERALE</vt:lpstr>
      <vt:lpstr>CT - PARAMETRI</vt:lpstr>
      <vt:lpstr>CT - PARAMETRI</vt:lpstr>
      <vt:lpstr>CT - PARAMETRI</vt:lpstr>
      <vt:lpstr>CT - PARAMETRI</vt:lpstr>
      <vt:lpstr>OBIECTIVE DE ANALIZAT</vt:lpstr>
      <vt:lpstr>INDICAȚII DIAGNOSTICE DE CT</vt:lpstr>
      <vt:lpstr>IRM PARAMETRI</vt:lpstr>
      <vt:lpstr>IRM SECVENȚE DE ACHIZIȚIE</vt:lpstr>
      <vt:lpstr>IRM SECVENȚE DE ACHIZIȚIE</vt:lpstr>
      <vt:lpstr>VĂ MULȚUMESC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TEHNICI DE EXPLORARE RADIOIMAGISTICE A REGIUNII TEMPORALE </dc:title>
  <dc:creator>Magda</dc:creator>
  <cp:lastModifiedBy>Magda</cp:lastModifiedBy>
  <cp:revision>9</cp:revision>
  <dcterms:created xsi:type="dcterms:W3CDTF">2016-05-14T16:26:00Z</dcterms:created>
  <dcterms:modified xsi:type="dcterms:W3CDTF">2016-05-27T14:20:09Z</dcterms:modified>
</cp:coreProperties>
</file>