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73" r:id="rId17"/>
    <p:sldId id="270" r:id="rId18"/>
    <p:sldId id="280" r:id="rId19"/>
    <p:sldId id="284" r:id="rId20"/>
    <p:sldId id="271" r:id="rId21"/>
    <p:sldId id="274" r:id="rId22"/>
    <p:sldId id="281" r:id="rId23"/>
    <p:sldId id="275" r:id="rId24"/>
    <p:sldId id="282" r:id="rId25"/>
    <p:sldId id="276" r:id="rId26"/>
    <p:sldId id="278" r:id="rId27"/>
    <p:sldId id="277" r:id="rId28"/>
    <p:sldId id="279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97F4-D26A-4AD0-9D1F-0B96061D1570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C9EB8-26A2-43CC-A767-443D9CC69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1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9EB8-26A2-43CC-A767-443D9CC692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9A43-EB55-4888-B428-40735C72EE80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EC8B-E6E5-467C-A90C-EC0F3EB5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6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9A43-EB55-4888-B428-40735C72EE80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EC8B-E6E5-467C-A90C-EC0F3EB5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2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9A43-EB55-4888-B428-40735C72EE80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EC8B-E6E5-467C-A90C-EC0F3EB5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9A43-EB55-4888-B428-40735C72EE80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EC8B-E6E5-467C-A90C-EC0F3EB5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2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9A43-EB55-4888-B428-40735C72EE80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EC8B-E6E5-467C-A90C-EC0F3EB5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5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9A43-EB55-4888-B428-40735C72EE80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EC8B-E6E5-467C-A90C-EC0F3EB5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5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9A43-EB55-4888-B428-40735C72EE80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EC8B-E6E5-467C-A90C-EC0F3EB5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9A43-EB55-4888-B428-40735C72EE80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EC8B-E6E5-467C-A90C-EC0F3EB5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9A43-EB55-4888-B428-40735C72EE80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EC8B-E6E5-467C-A90C-EC0F3EB5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8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9A43-EB55-4888-B428-40735C72EE80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EC8B-E6E5-467C-A90C-EC0F3EB5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9A43-EB55-4888-B428-40735C72EE80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2EC8B-E6E5-467C-A90C-EC0F3EB5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9A43-EB55-4888-B428-40735C72EE80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2EC8B-E6E5-467C-A90C-EC0F3EB59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4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NOȚIUNI DE ANATOMIE RADIOIMAGISTICĂ A REGIUNII TEMPORALE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Ana Magdalena </a:t>
            </a:r>
            <a:r>
              <a:rPr lang="en-US" b="1" dirty="0" err="1" smtClean="0">
                <a:solidFill>
                  <a:schemeClr val="tx1"/>
                </a:solidFill>
              </a:rPr>
              <a:t>Bratu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STÂNCA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6027"/>
            <a:ext cx="4038600" cy="408337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4038600" cy="2720921"/>
          </a:xfrm>
        </p:spPr>
      </p:pic>
      <p:sp>
        <p:nvSpPr>
          <p:cNvPr id="8" name="TextBox 7"/>
          <p:cNvSpPr txBox="1"/>
          <p:nvPr/>
        </p:nvSpPr>
        <p:spPr>
          <a:xfrm>
            <a:off x="990600" y="1828800"/>
            <a:ext cx="278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/>
              <a:t>Fața postero-internă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057400"/>
            <a:ext cx="270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/>
              <a:t>Fața antero-externă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067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STÂNCA – fața inferioară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1" y="1676400"/>
            <a:ext cx="3110390" cy="396127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1752600"/>
            <a:ext cx="3708400" cy="3746500"/>
          </a:xfrm>
        </p:spPr>
      </p:pic>
      <p:sp>
        <p:nvSpPr>
          <p:cNvPr id="8" name="TextBox 7"/>
          <p:cNvSpPr txBox="1"/>
          <p:nvPr/>
        </p:nvSpPr>
        <p:spPr>
          <a:xfrm>
            <a:off x="1295400" y="5842337"/>
            <a:ext cx="1906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/>
              <a:t>Vârful</a:t>
            </a:r>
          </a:p>
          <a:p>
            <a:r>
              <a:rPr lang="ro-RO" sz="2000" b="1" dirty="0" smtClean="0"/>
              <a:t>Canal carotidian</a:t>
            </a:r>
          </a:p>
          <a:p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5638800"/>
            <a:ext cx="20473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/>
              <a:t>Canal carotidian</a:t>
            </a:r>
          </a:p>
          <a:p>
            <a:r>
              <a:rPr lang="ro-RO" sz="2000" b="1" dirty="0" smtClean="0"/>
              <a:t>Canal facial</a:t>
            </a:r>
          </a:p>
          <a:p>
            <a:r>
              <a:rPr lang="ro-RO" sz="2000" b="1" dirty="0" smtClean="0"/>
              <a:t>Foramen jugulară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867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CAE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ro-RO" b="1" dirty="0" smtClean="0"/>
              <a:t>CT – studiul pereților anterior, inferior și posterior prin osul timpanal, superior prin solzul orizontal mijlociu</a:t>
            </a:r>
          </a:p>
          <a:p>
            <a:pPr marL="0" indent="0">
              <a:buNone/>
            </a:pPr>
            <a:r>
              <a:rPr lang="ro-RO" b="1" dirty="0"/>
              <a:t>	</a:t>
            </a:r>
            <a:r>
              <a:rPr lang="ro-RO" b="1" dirty="0" smtClean="0"/>
              <a:t>- studiul timpanului – doar pentru calcificări sau bombări / integritate</a:t>
            </a:r>
          </a:p>
          <a:p>
            <a:r>
              <a:rPr lang="ro-RO" b="1" dirty="0" smtClean="0"/>
              <a:t>IRM – secțiuni coronale pentru raporturile cu meningele, LCR, glandă parotidă, encefal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00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CAE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647031"/>
            <a:ext cx="3860800" cy="44323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3744"/>
            <a:ext cx="4038600" cy="2998875"/>
          </a:xfrm>
        </p:spPr>
      </p:pic>
    </p:spTree>
    <p:extLst>
      <p:ext uri="{BB962C8B-B14F-4D97-AF65-F5344CB8AC3E}">
        <p14:creationId xmlns:p14="http://schemas.microsoft.com/office/powerpoint/2010/main" val="9125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CAVITATEA TIMPANICĂ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ro-RO" b="1" dirty="0" smtClean="0"/>
              <a:t>Structură cavitară care se continuă cu antrul și comunică cu celulele mastoide</a:t>
            </a:r>
          </a:p>
          <a:p>
            <a:r>
              <a:rPr lang="ro-RO" b="1" dirty="0" smtClean="0"/>
              <a:t>CT – în secțiuni coronale: epitimpan, mezotimpan și hipotimpan</a:t>
            </a:r>
          </a:p>
          <a:p>
            <a:pPr marL="0" indent="0">
              <a:buNone/>
            </a:pPr>
            <a:r>
              <a:rPr lang="ro-RO" b="1" dirty="0"/>
              <a:t>	</a:t>
            </a:r>
            <a:r>
              <a:rPr lang="ro-RO" b="1" dirty="0" smtClean="0"/>
              <a:t>- în secțiuni axiale: protimpan, mezotimpan, retrotimpan</a:t>
            </a:r>
          </a:p>
          <a:p>
            <a:r>
              <a:rPr lang="ro-RO" b="1" dirty="0" smtClean="0"/>
              <a:t>IRM – mai puțin fiabil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54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MEMBRANA TIMPANICĂ</a:t>
            </a:r>
            <a:endParaRPr lang="en-US" b="1" dirty="0"/>
          </a:p>
        </p:txBody>
      </p:sp>
      <p:pic>
        <p:nvPicPr>
          <p:cNvPr id="4" name="Picture 7" descr="image909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08280"/>
            <a:ext cx="7300317" cy="532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78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CAVITATEA TIMPANICĂ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ro-RO" b="1" dirty="0" smtClean="0"/>
              <a:t>Epitimpan (aticum): porțiunea superioară situată între tegment și planul care trece prin partea superioară a meatului auditiv extern. Conține corpul ciocanului și a nicovalei.</a:t>
            </a:r>
          </a:p>
          <a:p>
            <a:r>
              <a:rPr lang="ro-RO" b="1" dirty="0" smtClean="0"/>
              <a:t>Mezotimpan: între planul care trece prin partea superioară a meatului auditiv extern și planul care trece prin maginea inferioară a meatului auditiv extern. Conține mânerul ciocanului, scărița și brațul descendent al nicovalei. Corespunde părții mijlocii a casei timpanului.</a:t>
            </a:r>
          </a:p>
          <a:p>
            <a:r>
              <a:rPr lang="ro-RO" b="1" dirty="0" smtClean="0"/>
              <a:t>Hipotimpan: restul cavității sub planul precedent.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50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CAVITATEA TIMPANICĂ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9" y="1804201"/>
            <a:ext cx="4358551" cy="4444199"/>
          </a:xfrm>
          <a:solidFill>
            <a:srgbClr val="FFFF00"/>
          </a:solidFill>
          <a:ln>
            <a:solidFill>
              <a:srgbClr val="FFFF00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981200"/>
            <a:ext cx="4314787" cy="3537527"/>
          </a:xfrm>
        </p:spPr>
      </p:pic>
      <p:cxnSp>
        <p:nvCxnSpPr>
          <p:cNvPr id="9" name="Straight Connector 8"/>
          <p:cNvCxnSpPr/>
          <p:nvPr/>
        </p:nvCxnSpPr>
        <p:spPr>
          <a:xfrm>
            <a:off x="1143000" y="3382992"/>
            <a:ext cx="2590800" cy="76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9200" y="3581400"/>
            <a:ext cx="2514600" cy="76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46034" y="31527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dirty="0" smtClean="0">
                <a:solidFill>
                  <a:srgbClr val="FFFF00"/>
                </a:solidFill>
              </a:rPr>
              <a:t>P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8863" y="3384563"/>
            <a:ext cx="293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dirty="0" smtClean="0">
                <a:solidFill>
                  <a:srgbClr val="FFFF00"/>
                </a:solidFill>
              </a:rPr>
              <a:t>M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9500" y="3686889"/>
            <a:ext cx="253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dirty="0" smtClean="0">
                <a:solidFill>
                  <a:srgbClr val="FFFF00"/>
                </a:solidFill>
              </a:rPr>
              <a:t>R</a:t>
            </a:r>
            <a:endParaRPr lang="en-US" sz="1000" dirty="0">
              <a:solidFill>
                <a:srgbClr val="FFFF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736566" y="3507673"/>
            <a:ext cx="2286000" cy="30232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27670" y="3834944"/>
            <a:ext cx="2286000" cy="28134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05600" y="3382992"/>
            <a:ext cx="247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dirty="0" smtClean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7000" y="3716179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dirty="0" smtClean="0">
                <a:solidFill>
                  <a:srgbClr val="FFFF00"/>
                </a:solidFill>
              </a:rPr>
              <a:t>M</a:t>
            </a:r>
          </a:p>
          <a:p>
            <a:endParaRPr lang="ro-RO" sz="1000" dirty="0" smtClean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3962400"/>
            <a:ext cx="2648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000" dirty="0" smtClean="0">
                <a:solidFill>
                  <a:srgbClr val="FFFF0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4031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CAVITATEA TIMPANICĂ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39131"/>
            <a:ext cx="3581400" cy="38481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1934369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30006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/>
              <a:t>RADIOANATOMIA OSULUI TEMPORAL</a:t>
            </a:r>
            <a:br>
              <a:rPr lang="ro-RO" b="1" dirty="0"/>
            </a:br>
            <a:r>
              <a:rPr lang="ro-RO" b="1" dirty="0"/>
              <a:t>LANȚ </a:t>
            </a:r>
            <a:r>
              <a:rPr lang="ro-RO" b="1" dirty="0" smtClean="0"/>
              <a:t>OSICULAR</a:t>
            </a:r>
            <a:endParaRPr lang="en-US" dirty="0"/>
          </a:p>
        </p:txBody>
      </p:sp>
      <p:pic>
        <p:nvPicPr>
          <p:cNvPr id="7" name="Picture 5" descr="ossic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10581"/>
            <a:ext cx="5715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36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 smtClean="0"/>
              <a:t>Se va prezenta radioanatomia osului temporal respectând cele trei porțiuni:</a:t>
            </a:r>
          </a:p>
          <a:p>
            <a:pPr marL="0" indent="0">
              <a:buNone/>
            </a:pPr>
            <a:endParaRPr lang="ro-RO" b="1" dirty="0" smtClean="0"/>
          </a:p>
          <a:p>
            <a:pPr>
              <a:buFontTx/>
              <a:buChar char="-"/>
            </a:pPr>
            <a:r>
              <a:rPr lang="ro-RO" b="1" dirty="0" smtClean="0"/>
              <a:t>Solz</a:t>
            </a:r>
          </a:p>
          <a:p>
            <a:pPr>
              <a:buFontTx/>
              <a:buChar char="-"/>
            </a:pPr>
            <a:r>
              <a:rPr lang="ro-RO" b="1" dirty="0" smtClean="0"/>
              <a:t>Os timpanal</a:t>
            </a:r>
          </a:p>
          <a:p>
            <a:pPr>
              <a:buFontTx/>
              <a:buChar char="-"/>
            </a:pPr>
            <a:r>
              <a:rPr lang="ro-RO" b="1" dirty="0" smtClean="0"/>
              <a:t>Os petros (stânca)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0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LANȚ OSICULAR 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ro-RO" b="1" dirty="0" smtClean="0"/>
              <a:t>CIOCANUL: cel mai lateral și anterior</a:t>
            </a:r>
          </a:p>
          <a:p>
            <a:pPr marL="0" indent="0">
              <a:buNone/>
            </a:pPr>
            <a:r>
              <a:rPr lang="ro-RO" b="1" dirty="0" smtClean="0"/>
              <a:t>-capul – solidar cu peretele superior al cavității prin ligament suspensor; pe secțiuni axiale totdeauna înconjurat de aer; posterior se articulează cu corpul nicovalei</a:t>
            </a:r>
          </a:p>
          <a:p>
            <a:pPr marL="0" indent="0">
              <a:buNone/>
            </a:pPr>
            <a:r>
              <a:rPr lang="ro-RO" b="1" dirty="0" smtClean="0"/>
              <a:t>-col – vizibil în secțiuni coronale; secțiunile axiale pot evidenția tendonul mușchiului ciocanului și ligamentele</a:t>
            </a:r>
          </a:p>
          <a:p>
            <a:pPr marL="0" indent="0">
              <a:buNone/>
            </a:pPr>
            <a:r>
              <a:rPr lang="ro-RO" b="1" dirty="0" smtClean="0"/>
              <a:t>-mânerul – secțiuni axiale sau oblice în axul lui</a:t>
            </a:r>
          </a:p>
          <a:p>
            <a:pPr marL="0" indent="0">
              <a:buNone/>
            </a:pPr>
            <a:r>
              <a:rPr lang="ro-RO" b="1" dirty="0"/>
              <a:t>	 </a:t>
            </a:r>
            <a:r>
              <a:rPr lang="ro-RO" b="1" dirty="0" smtClean="0"/>
              <a:t>       - în plan axial aspect linear</a:t>
            </a:r>
          </a:p>
          <a:p>
            <a:pPr marL="0" indent="0">
              <a:buNone/>
            </a:pPr>
            <a:r>
              <a:rPr lang="ro-RO" b="1" dirty="0" smtClean="0"/>
              <a:t>-coronal oblic vizualizează mai bine cele 3 porțiuni</a:t>
            </a:r>
            <a:endParaRPr lang="ro-RO" b="1" dirty="0"/>
          </a:p>
          <a:p>
            <a:pPr marL="0" indent="0">
              <a:buNone/>
            </a:pPr>
            <a:endParaRPr lang="ro-RO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07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LANȚ OSICULAR 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ro-RO" b="1" dirty="0" smtClean="0"/>
              <a:t>NICOVALA: vizualizabilă mai bine în secțiuni în axul ei, pornind de partea laterală a V osicular</a:t>
            </a:r>
          </a:p>
          <a:p>
            <a:pPr marL="0" indent="0">
              <a:buNone/>
            </a:pPr>
            <a:r>
              <a:rPr lang="ro-RO" b="1" dirty="0" smtClean="0"/>
              <a:t>-are un corp, o apofiză scurtă și o apofiză lungă</a:t>
            </a:r>
          </a:p>
          <a:p>
            <a:pPr marL="0" indent="0">
              <a:buNone/>
            </a:pPr>
            <a:r>
              <a:rPr lang="ro-RO" b="1" dirty="0" smtClean="0"/>
              <a:t>-apofiza lungă – bine vizibilă în secțiuni axiale ca un mic nodul dens în spatele colului ciocanului, superior, și mânerului, inferior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76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LANȚ OSICULAR 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2086769"/>
            <a:ext cx="3514725" cy="355282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59780"/>
            <a:ext cx="4038600" cy="3806803"/>
          </a:xfrm>
        </p:spPr>
      </p:pic>
    </p:spTree>
    <p:extLst>
      <p:ext uri="{BB962C8B-B14F-4D97-AF65-F5344CB8AC3E}">
        <p14:creationId xmlns:p14="http://schemas.microsoft.com/office/powerpoint/2010/main" val="7206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LANȚ OSICULAR 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b="1" dirty="0" smtClean="0"/>
              <a:t>SCĂRIȚA:</a:t>
            </a:r>
          </a:p>
          <a:p>
            <a:pPr marL="0" indent="0">
              <a:buNone/>
            </a:pPr>
            <a:r>
              <a:rPr lang="ro-RO" b="1" dirty="0" smtClean="0"/>
              <a:t>-studiul ei impune secțiuni fine (0,2mm), în planuri multiple, pentru vizualizarea separată a tălpii și brațelor</a:t>
            </a:r>
          </a:p>
          <a:p>
            <a:pPr marL="0" indent="0">
              <a:buNone/>
            </a:pPr>
            <a:r>
              <a:rPr lang="ro-RO" b="1" dirty="0" smtClean="0"/>
              <a:t>-talpa are o grosime maximă de 0,5mm</a:t>
            </a:r>
          </a:p>
          <a:p>
            <a:pPr marL="0" indent="0">
              <a:buNone/>
            </a:pPr>
            <a:r>
              <a:rPr lang="ro-RO" b="1" dirty="0" smtClean="0"/>
              <a:t>-ligamentul anular nu este de obicei vizibil</a:t>
            </a:r>
          </a:p>
          <a:p>
            <a:pPr marL="0" indent="0">
              <a:buNone/>
            </a:pPr>
            <a:r>
              <a:rPr lang="ro-RO" b="1" dirty="0" smtClean="0"/>
              <a:t>-CT axat pe studiul scăriței pentru otospongioză, malformații, traumatisme și procese inflamatorii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14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LANȚ OSICULAR 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72" y="1600200"/>
            <a:ext cx="4494856" cy="4525963"/>
          </a:xfrm>
        </p:spPr>
      </p:pic>
    </p:spTree>
    <p:extLst>
      <p:ext uri="{BB962C8B-B14F-4D97-AF65-F5344CB8AC3E}">
        <p14:creationId xmlns:p14="http://schemas.microsoft.com/office/powerpoint/2010/main" val="37079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FEREASTRA ROTUNDĂ/COHLEARĂ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b="1" dirty="0" smtClean="0"/>
              <a:t>CT: </a:t>
            </a:r>
          </a:p>
          <a:p>
            <a:pPr marL="0" indent="0">
              <a:buNone/>
            </a:pPr>
            <a:r>
              <a:rPr lang="ro-RO" b="1" dirty="0"/>
              <a:t>-</a:t>
            </a:r>
            <a:r>
              <a:rPr lang="ro-RO" b="1" dirty="0" smtClean="0"/>
              <a:t>secțiuni axiale – proces linear de densitate intermediară, rectiliniu regulat, cu lățime între 1,4 – 2,1mm</a:t>
            </a:r>
          </a:p>
          <a:p>
            <a:pPr marL="0" indent="0">
              <a:buNone/>
            </a:pPr>
            <a:r>
              <a:rPr lang="ro-RO" b="1" dirty="0" smtClean="0"/>
              <a:t>-secțiuni coronale – se fac doar în suspiciunile de stenoză, alte malformații, procese inflamatorii, traumatisme</a:t>
            </a:r>
          </a:p>
          <a:p>
            <a:r>
              <a:rPr lang="ro-RO" b="1" dirty="0" smtClean="0"/>
              <a:t>IRM </a:t>
            </a:r>
          </a:p>
          <a:p>
            <a:pPr marL="0" indent="0">
              <a:buNone/>
            </a:pPr>
            <a:r>
              <a:rPr lang="ro-RO" b="1" dirty="0" smtClean="0"/>
              <a:t>-mai fiabilă pentru studiul membranei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77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FEREASTRA ROTUNDĂ/COHLEARĂ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3279"/>
            <a:ext cx="4038600" cy="381980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27491"/>
            <a:ext cx="4038600" cy="3471380"/>
          </a:xfrm>
        </p:spPr>
      </p:pic>
      <p:cxnSp>
        <p:nvCxnSpPr>
          <p:cNvPr id="3" name="Straight Arrow Connector 2"/>
          <p:cNvCxnSpPr/>
          <p:nvPr/>
        </p:nvCxnSpPr>
        <p:spPr>
          <a:xfrm flipV="1">
            <a:off x="1981200" y="2971800"/>
            <a:ext cx="609600" cy="3276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096000" y="3733800"/>
            <a:ext cx="1066800" cy="2743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3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FEREASTRA OVALĂ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 smtClean="0"/>
              <a:t>CT</a:t>
            </a:r>
          </a:p>
          <a:p>
            <a:pPr marL="0" indent="0">
              <a:buNone/>
            </a:pPr>
            <a:r>
              <a:rPr lang="ro-RO" b="1" dirty="0" smtClean="0"/>
              <a:t>-bine vizibilă pe secțiunea coronală; pseudodiverticul a cavității timpanice limitată de porțiunea timpanică a canalului facial și canalul semicircular lateral</a:t>
            </a:r>
          </a:p>
          <a:p>
            <a:pPr marL="0" indent="0">
              <a:buNone/>
            </a:pPr>
            <a:r>
              <a:rPr lang="ro-RO" b="1" dirty="0" smtClean="0"/>
              <a:t>-partea posterioară a cohleii este situată dedesubt</a:t>
            </a:r>
          </a:p>
          <a:p>
            <a:pPr marL="0" indent="0">
              <a:buNone/>
            </a:pPr>
            <a:r>
              <a:rPr lang="ro-RO" b="1" dirty="0" smtClean="0"/>
              <a:t>-dimensiune între 1,3 – 1,8mm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96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FEREASTRA OVALĂ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3037"/>
            <a:ext cx="4038600" cy="362028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88" y="1600200"/>
            <a:ext cx="3836824" cy="4525963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1905000" y="3505200"/>
            <a:ext cx="914400" cy="2514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67400" y="3429000"/>
            <a:ext cx="838200" cy="3048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2468562"/>
          </a:xfrm>
        </p:spPr>
        <p:txBody>
          <a:bodyPr/>
          <a:lstStyle/>
          <a:p>
            <a:r>
              <a:rPr lang="ro-RO" b="1" dirty="0" smtClean="0"/>
              <a:t>NU CREDEȚI CĂ AJUNGE???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71" y="2743200"/>
            <a:ext cx="6667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95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SOLZUL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b="1" dirty="0" smtClean="0"/>
              <a:t>Două porțiuni:</a:t>
            </a:r>
          </a:p>
          <a:p>
            <a:pPr>
              <a:buFontTx/>
              <a:buChar char="-"/>
            </a:pPr>
            <a:r>
              <a:rPr lang="ro-RO" b="1" dirty="0" smtClean="0"/>
              <a:t>Verticală laterală</a:t>
            </a:r>
          </a:p>
          <a:p>
            <a:pPr>
              <a:buFontTx/>
              <a:buChar char="-"/>
            </a:pPr>
            <a:r>
              <a:rPr lang="ro-RO" b="1" dirty="0" smtClean="0"/>
              <a:t>Orizontală medială</a:t>
            </a:r>
          </a:p>
          <a:p>
            <a:r>
              <a:rPr lang="ro-RO" b="1" dirty="0" smtClean="0"/>
              <a:t>Examenul CT impune secțiuni în plan coronal pentru porțiunea verticală. În plan axial se vizualizează sub forma unei fine lame osoase cu două lame de os compact care învelesc o porțiune de os spongios.</a:t>
            </a:r>
          </a:p>
          <a:p>
            <a:r>
              <a:rPr lang="ro-RO" b="1" dirty="0" smtClean="0"/>
              <a:t>IRM  - fiabilă prin reconstrucții și prin posibilitatea analizei modificărilor structurale ale spongioasei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36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SOLZUL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3248"/>
            <a:ext cx="4038600" cy="441986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83851"/>
            <a:ext cx="4191000" cy="3240813"/>
          </a:xfrm>
        </p:spPr>
      </p:pic>
    </p:spTree>
    <p:extLst>
      <p:ext uri="{BB962C8B-B14F-4D97-AF65-F5344CB8AC3E}">
        <p14:creationId xmlns:p14="http://schemas.microsoft.com/office/powerpoint/2010/main" val="18250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SOLZUL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98637"/>
            <a:ext cx="8915400" cy="4525963"/>
          </a:xfrm>
        </p:spPr>
        <p:txBody>
          <a:bodyPr>
            <a:normAutofit fontScale="85000" lnSpcReduction="20000"/>
          </a:bodyPr>
          <a:lstStyle/>
          <a:p>
            <a:r>
              <a:rPr lang="ro-RO" b="1" dirty="0" smtClean="0"/>
              <a:t>Porțiunea orizontală are trei sectoare:</a:t>
            </a:r>
          </a:p>
          <a:p>
            <a:pPr marL="0" indent="0">
              <a:buNone/>
            </a:pPr>
            <a:r>
              <a:rPr lang="ro-RO" b="1" dirty="0" smtClean="0"/>
              <a:t>-   Anterior – în fața și deasupra condilului mandibular</a:t>
            </a:r>
          </a:p>
          <a:p>
            <a:pPr>
              <a:buFontTx/>
              <a:buChar char="-"/>
            </a:pPr>
            <a:r>
              <a:rPr lang="ro-RO" b="1" dirty="0" smtClean="0"/>
              <a:t>Mijlociu – deasupra meatului auditiv extern</a:t>
            </a:r>
          </a:p>
          <a:p>
            <a:pPr>
              <a:buFontTx/>
              <a:buChar char="-"/>
            </a:pPr>
            <a:r>
              <a:rPr lang="ro-RO" b="1" dirty="0" smtClean="0"/>
              <a:t>Posterior – formează peretele lateral al antrului</a:t>
            </a:r>
          </a:p>
          <a:p>
            <a:r>
              <a:rPr lang="ro-RO" b="1" dirty="0" smtClean="0"/>
              <a:t>CT  - secțiuni axiale vizualizează toate 3 		    	  sectoarele și fisura dintre sectorul posterior și planșeul meatului auditiv extern</a:t>
            </a:r>
          </a:p>
          <a:p>
            <a:pPr marL="0" indent="0">
              <a:buNone/>
            </a:pPr>
            <a:r>
              <a:rPr lang="ro-RO" b="1" dirty="0"/>
              <a:t>	</a:t>
            </a:r>
            <a:r>
              <a:rPr lang="ro-RO" b="1" dirty="0" smtClean="0"/>
              <a:t>- secțiuni coronale – permit evaluarea sectorului 	mijlociu </a:t>
            </a:r>
          </a:p>
          <a:p>
            <a:pPr marL="0" indent="0">
              <a:buNone/>
            </a:pPr>
            <a:r>
              <a:rPr lang="ro-RO" b="1" dirty="0"/>
              <a:t>	</a:t>
            </a:r>
            <a:r>
              <a:rPr lang="ro-RO" b="1" dirty="0" smtClean="0"/>
              <a:t>- secțiuni sagitale – mai puțin folosite</a:t>
            </a:r>
          </a:p>
          <a:p>
            <a:r>
              <a:rPr lang="ro-RO" b="1" dirty="0" smtClean="0"/>
              <a:t>IRM – mai puțin fiabil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38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SOLZUL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8092"/>
            <a:ext cx="4038600" cy="413017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7457"/>
            <a:ext cx="4038600" cy="4171448"/>
          </a:xfrm>
        </p:spPr>
      </p:pic>
    </p:spTree>
    <p:extLst>
      <p:ext uri="{BB962C8B-B14F-4D97-AF65-F5344CB8AC3E}">
        <p14:creationId xmlns:p14="http://schemas.microsoft.com/office/powerpoint/2010/main" val="19995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OSUL TIMPANAL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o-RO" b="1" dirty="0" smtClean="0"/>
              <a:t>CT – secțiuni sagitale pentru vizualizare de ansamblu</a:t>
            </a:r>
          </a:p>
          <a:p>
            <a:pPr marL="0" indent="0">
              <a:buNone/>
            </a:pPr>
            <a:r>
              <a:rPr lang="ro-RO" b="1" dirty="0"/>
              <a:t>	</a:t>
            </a:r>
            <a:r>
              <a:rPr lang="ro-RO" b="1" dirty="0" smtClean="0"/>
              <a:t>- secțiuni axiale pentru peretele anterior și posterior</a:t>
            </a:r>
          </a:p>
          <a:p>
            <a:pPr marL="0" indent="0">
              <a:buNone/>
            </a:pPr>
            <a:r>
              <a:rPr lang="ro-RO" b="1" dirty="0"/>
              <a:t>	</a:t>
            </a:r>
            <a:r>
              <a:rPr lang="ro-RO" b="1" dirty="0" smtClean="0"/>
              <a:t>-secțiuni coronale pentru planșeu și relația cu porțiunea fibroasă a meatului auditiv extern</a:t>
            </a:r>
          </a:p>
          <a:p>
            <a:r>
              <a:rPr lang="ro-RO" b="1" dirty="0" smtClean="0"/>
              <a:t>IRM – fiabil pentru structurile moi temporomastoidiene de vecinătate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14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OSUL TIMPANAL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48440"/>
            <a:ext cx="4038600" cy="402948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4330902" cy="3383221"/>
          </a:xfrm>
        </p:spPr>
      </p:pic>
    </p:spTree>
    <p:extLst>
      <p:ext uri="{BB962C8B-B14F-4D97-AF65-F5344CB8AC3E}">
        <p14:creationId xmlns:p14="http://schemas.microsoft.com/office/powerpoint/2010/main" val="27313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RADIOANATOMIA OSULUI TEMPORAL</a:t>
            </a:r>
            <a:br>
              <a:rPr lang="ro-RO" b="1" dirty="0" smtClean="0"/>
            </a:br>
            <a:r>
              <a:rPr lang="ro-RO" b="1" dirty="0" smtClean="0"/>
              <a:t>STÂNCA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 smtClean="0"/>
              <a:t>Studiul piramidei triunghiulare a stâncii impune analiza feței antero-externă, postero-internă și inferioară, cele patru margini, baza și vârful</a:t>
            </a:r>
          </a:p>
          <a:p>
            <a:r>
              <a:rPr lang="ro-RO" b="1" dirty="0" smtClean="0"/>
              <a:t>Conține cavitățile urechii și pasajul spre structurile vasculare și nervoase ale endocraniului</a:t>
            </a:r>
          </a:p>
          <a:p>
            <a:r>
              <a:rPr lang="ro-RO" b="1" dirty="0" smtClean="0"/>
              <a:t>Axul este oblic spre anterior și caudal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59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MxLv634uZhn4c30Skcq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uxFpZwXpQfvYDNYwU5e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646</Words>
  <Application>Microsoft Office PowerPoint</Application>
  <PresentationFormat>On-screen Show (4:3)</PresentationFormat>
  <Paragraphs>102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NOȚIUNI DE ANATOMIE RADIOIMAGISTICĂ A REGIUNII TEMPORALE</vt:lpstr>
      <vt:lpstr>RADIOANATOMIA OSULUI TEMPORAL</vt:lpstr>
      <vt:lpstr>RADIOANATOMIA OSULUI TEMPORAL SOLZUL</vt:lpstr>
      <vt:lpstr>RADIOANATOMIA OSULUI TEMPORAL SOLZUL</vt:lpstr>
      <vt:lpstr>RADIOANATOMIA OSULUI TEMPORAL SOLZUL</vt:lpstr>
      <vt:lpstr>RADIOANATOMIA OSULUI TEMPORAL SOLZUL</vt:lpstr>
      <vt:lpstr>RADIOANATOMIA OSULUI TEMPORAL OSUL TIMPANAL</vt:lpstr>
      <vt:lpstr>RADIOANATOMIA OSULUI TEMPORAL OSUL TIMPANAL</vt:lpstr>
      <vt:lpstr>RADIOANATOMIA OSULUI TEMPORAL STÂNCA</vt:lpstr>
      <vt:lpstr>RADIOANATOMIA OSULUI TEMPORAL STÂNCA</vt:lpstr>
      <vt:lpstr>RADIOANATOMIA OSULUI TEMPORAL STÂNCA – fața inferioară</vt:lpstr>
      <vt:lpstr>RADIOANATOMIA OSULUI TEMPORAL CAE</vt:lpstr>
      <vt:lpstr>RADIOANATOMIA OSULUI TEMPORAL CAE</vt:lpstr>
      <vt:lpstr>RADIOANATOMIA OSULUI TEMPORAL CAVITATEA TIMPANICĂ</vt:lpstr>
      <vt:lpstr>MEMBRANA TIMPANICĂ</vt:lpstr>
      <vt:lpstr>RADIOANATOMIA OSULUI TEMPORAL CAVITATEA TIMPANICĂ</vt:lpstr>
      <vt:lpstr>RADIOANATOMIA OSULUI TEMPORAL CAVITATEA TIMPANICĂ</vt:lpstr>
      <vt:lpstr>RADIOANATOMIA OSULUI TEMPORAL CAVITATEA TIMPANICĂ</vt:lpstr>
      <vt:lpstr>RADIOANATOMIA OSULUI TEMPORAL LANȚ OSICULAR</vt:lpstr>
      <vt:lpstr>RADIOANATOMIA OSULUI TEMPORAL LANȚ OSICULAR CT</vt:lpstr>
      <vt:lpstr>RADIOANATOMIA OSULUI TEMPORAL LANȚ OSICULAR CT</vt:lpstr>
      <vt:lpstr>RADIOANATOMIA OSULUI TEMPORAL LANȚ OSICULAR CT</vt:lpstr>
      <vt:lpstr>RADIOANATOMIA OSULUI TEMPORAL LANȚ OSICULAR CT</vt:lpstr>
      <vt:lpstr>RADIOANATOMIA OSULUI TEMPORAL LANȚ OSICULAR CT</vt:lpstr>
      <vt:lpstr>RADIOANATOMIA OSULUI TEMPORAL FEREASTRA ROTUNDĂ/COHLEARĂ</vt:lpstr>
      <vt:lpstr>RADIOANATOMIA OSULUI TEMPORAL FEREASTRA ROTUNDĂ/COHLEARĂ</vt:lpstr>
      <vt:lpstr>RADIOANATOMIA OSULUI TEMPORAL FEREASTRA OVALĂ</vt:lpstr>
      <vt:lpstr>RADIOANATOMIA OSULUI TEMPORAL FEREASTRA OVALĂ</vt:lpstr>
      <vt:lpstr>NU CREDEȚI CĂ AJUNGE???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NOȚIUNI DE ANATOMIE RADIOIMAGISTICĂ A REGIUNII TEMPORALE</dc:title>
  <dc:creator>Magda</dc:creator>
  <cp:lastModifiedBy>Magda</cp:lastModifiedBy>
  <cp:revision>31</cp:revision>
  <dcterms:created xsi:type="dcterms:W3CDTF">2016-05-14T08:19:18Z</dcterms:created>
  <dcterms:modified xsi:type="dcterms:W3CDTF">2016-05-29T20:10:45Z</dcterms:modified>
</cp:coreProperties>
</file>